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hUKczI33UIOPRs3mdc8vwjUMyy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1" d="100"/>
          <a:sy n="51" d="100"/>
        </p:scale>
        <p:origin x="-456" y="2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44562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1590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9340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72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4989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8888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6286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077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9523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286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5"/>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8"/>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pic>
        <p:nvPicPr>
          <p:cNvPr id="15" name="Google Shape;15;p11"/>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alpha val="60000"/>
          </a:schemeClr>
        </a:solidFill>
        <a:effectLst/>
      </p:bgPr>
    </p:bg>
    <p:spTree>
      <p:nvGrpSpPr>
        <p:cNvPr id="1" name="Shape 89"/>
        <p:cNvGrpSpPr/>
        <p:nvPr/>
      </p:nvGrpSpPr>
      <p:grpSpPr>
        <a:xfrm>
          <a:off x="0" y="0"/>
          <a:ext cx="0" cy="0"/>
          <a:chOff x="0" y="0"/>
          <a:chExt cx="0" cy="0"/>
        </a:xfrm>
      </p:grpSpPr>
      <p:sp>
        <p:nvSpPr>
          <p:cNvPr id="90" name="Google Shape;90;p1"/>
          <p:cNvSpPr/>
          <p:nvPr/>
        </p:nvSpPr>
        <p:spPr>
          <a:xfrm>
            <a:off x="15659100" y="114300"/>
            <a:ext cx="2628900" cy="10515600"/>
          </a:xfrm>
          <a:prstGeom prst="rect">
            <a:avLst/>
          </a:prstGeom>
          <a:solidFill>
            <a:srgbClr val="F6F6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2" name="Google Shape;92;p1"/>
          <p:cNvPicPr preferRelativeResize="0"/>
          <p:nvPr/>
        </p:nvPicPr>
        <p:blipFill rotWithShape="1">
          <a:blip r:embed="rId3">
            <a:alphaModFix/>
          </a:blip>
          <a:srcRect/>
          <a:stretch/>
        </p:blipFill>
        <p:spPr>
          <a:xfrm>
            <a:off x="15851544" y="354999"/>
            <a:ext cx="2148469" cy="1298612"/>
          </a:xfrm>
          <a:prstGeom prst="rect">
            <a:avLst/>
          </a:prstGeom>
          <a:noFill/>
          <a:ln>
            <a:noFill/>
          </a:ln>
        </p:spPr>
      </p:pic>
      <p:sp>
        <p:nvSpPr>
          <p:cNvPr id="93" name="Google Shape;93;p1"/>
          <p:cNvSpPr/>
          <p:nvPr/>
        </p:nvSpPr>
        <p:spPr>
          <a:xfrm>
            <a:off x="2590800" y="3086100"/>
            <a:ext cx="11844130" cy="17542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lvl="0" algn="ctr"/>
            <a:r>
              <a:rPr lang="en-US" sz="2800" b="1" i="0" u="none" strike="noStrike" cap="none" dirty="0">
                <a:solidFill>
                  <a:schemeClr val="dk1"/>
                </a:solidFill>
                <a:latin typeface="Cambria"/>
                <a:ea typeface="Cambria"/>
                <a:cs typeface="Cambria"/>
                <a:sym typeface="Cambria"/>
              </a:rPr>
              <a:t>  </a:t>
            </a:r>
            <a:r>
              <a:rPr lang="en-US" sz="4400" dirty="0"/>
              <a:t>Ch-02: Goodwill: Nature and Valuation</a:t>
            </a:r>
            <a:r>
              <a:rPr lang="en-US" sz="4400" dirty="0" smtClean="0"/>
              <a:t>:</a:t>
            </a:r>
            <a:endParaRPr sz="2400" b="0" i="0" u="none" strike="noStrike" cap="none" dirty="0">
              <a:solidFill>
                <a:schemeClr val="dk1"/>
              </a:solidFill>
              <a:latin typeface="Calibri"/>
              <a:ea typeface="Calibri"/>
              <a:cs typeface="Calibri"/>
              <a:sym typeface="Calibri"/>
            </a:endParaRPr>
          </a:p>
        </p:txBody>
      </p:sp>
      <p:sp>
        <p:nvSpPr>
          <p:cNvPr id="94" name="Google Shape;94;p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78"/>
        <p:cNvGrpSpPr/>
        <p:nvPr/>
      </p:nvGrpSpPr>
      <p:grpSpPr>
        <a:xfrm>
          <a:off x="0" y="0"/>
          <a:ext cx="0" cy="0"/>
          <a:chOff x="0" y="0"/>
          <a:chExt cx="0" cy="0"/>
        </a:xfrm>
      </p:grpSpPr>
      <p:sp>
        <p:nvSpPr>
          <p:cNvPr id="179" name="Google Shape;179;p10"/>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0"/>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0"/>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82" name="Google Shape;182;p10"/>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83" name="Google Shape;183;p10"/>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10</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84" name="Google Shape;184;p10"/>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a:solidFill>
                  <a:schemeClr val="dk1"/>
                </a:solidFill>
                <a:latin typeface="Cambria"/>
                <a:ea typeface="Cambria"/>
                <a:cs typeface="Cambria"/>
                <a:sym typeface="Cambria"/>
              </a:rPr>
              <a:t/>
            </a:r>
            <a:br>
              <a:rPr lang="en-US" sz="1800" b="1" i="0" u="none" strike="noStrike" cap="none">
                <a:solidFill>
                  <a:schemeClr val="dk1"/>
                </a:solidFill>
                <a:latin typeface="Cambria"/>
                <a:ea typeface="Cambria"/>
                <a:cs typeface="Cambria"/>
                <a:sym typeface="Cambria"/>
              </a:rPr>
            </a:br>
            <a:endParaRPr sz="1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a:solidFill>
                  <a:schemeClr val="dk1"/>
                </a:solidFill>
                <a:latin typeface="Cambria"/>
                <a:ea typeface="Cambria"/>
                <a:cs typeface="Cambria"/>
                <a:sym typeface="Cambria"/>
              </a:rPr>
              <a:t>       </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a:solidFill>
                  <a:schemeClr val="dk1"/>
                </a:solidFill>
                <a:latin typeface="Cambria"/>
                <a:ea typeface="Cambria"/>
                <a:cs typeface="Cambria"/>
                <a:sym typeface="Cambria"/>
              </a:rPr>
              <a:t>REFERENCES &amp; THANKING SLIDE</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a:solidFill>
                  <a:schemeClr val="dk1"/>
                </a:solidFill>
                <a:latin typeface="Cambria"/>
                <a:ea typeface="Cambria"/>
                <a:cs typeface="Cambria"/>
                <a:sym typeface="Cambria"/>
              </a:rPr>
              <a:t/>
            </a:r>
            <a:br>
              <a:rPr lang="en-US" sz="3200" b="1" i="0" u="none" strike="noStrike" cap="none">
                <a:solidFill>
                  <a:schemeClr val="dk1"/>
                </a:solidFill>
                <a:latin typeface="Cambria"/>
                <a:ea typeface="Cambria"/>
                <a:cs typeface="Cambria"/>
                <a:sym typeface="Cambria"/>
              </a:rPr>
            </a:b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98"/>
        <p:cNvGrpSpPr/>
        <p:nvPr/>
      </p:nvGrpSpPr>
      <p:grpSpPr>
        <a:xfrm>
          <a:off x="0" y="0"/>
          <a:ext cx="0" cy="0"/>
          <a:chOff x="0" y="0"/>
          <a:chExt cx="0" cy="0"/>
        </a:xfrm>
      </p:grpSpPr>
      <p:sp>
        <p:nvSpPr>
          <p:cNvPr id="99" name="Google Shape;99;p2"/>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02" name="Google Shape;102;p2"/>
          <p:cNvSpPr txBox="1">
            <a:spLocks noGrp="1"/>
          </p:cNvSpPr>
          <p:nvPr>
            <p:ph type="ftr" idx="11"/>
          </p:nvPr>
        </p:nvSpPr>
        <p:spPr>
          <a:xfrm>
            <a:off x="4648200" y="9623048"/>
            <a:ext cx="75438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03" name="Google Shape;103;p2"/>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2</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04" name="Google Shape;104;p2"/>
          <p:cNvSpPr/>
          <p:nvPr/>
        </p:nvSpPr>
        <p:spPr>
          <a:xfrm>
            <a:off x="2948474" y="858416"/>
            <a:ext cx="12705658" cy="883314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lvl="0" algn="ctr"/>
            <a:r>
              <a:rPr lang="en-US" sz="2800" b="1" i="0" u="none" strike="noStrike" cap="none" dirty="0">
                <a:solidFill>
                  <a:schemeClr val="dk1"/>
                </a:solidFill>
                <a:latin typeface="Cambria"/>
                <a:ea typeface="Cambria"/>
                <a:cs typeface="Cambria"/>
                <a:sym typeface="Cambria"/>
              </a:rPr>
              <a:t>     </a:t>
            </a:r>
            <a:r>
              <a:rPr lang="en-US" sz="2800" dirty="0"/>
              <a:t>1. Compute the value of goodwill on the basis of four years' purchase of the average profits based on the last five years? The profits/losses for the last five years were as follows: 2017 – ₹ 25,000; 2018 – ₹ 40,000; 2019 - (₹ 15,000) loss; 2020 –₹ 80,000; 2021 – ₹ 1,00,000 </a:t>
            </a:r>
            <a:r>
              <a:rPr lang="en-US" sz="2800" dirty="0" err="1"/>
              <a:t>Ans</a:t>
            </a:r>
            <a:r>
              <a:rPr lang="en-US" sz="2800" dirty="0"/>
              <a:t>: ₹ 1, 84,000</a:t>
            </a:r>
            <a:r>
              <a:rPr lang="en-US" sz="2800" dirty="0" smtClean="0"/>
              <a:t>.</a:t>
            </a:r>
          </a:p>
          <a:p>
            <a:pPr lvl="0" algn="ctr"/>
            <a:endParaRPr lang="en-US" sz="2800" dirty="0" smtClean="0"/>
          </a:p>
          <a:p>
            <a:pPr lvl="0" algn="ctr"/>
            <a:r>
              <a:rPr lang="en-US" sz="2800" dirty="0" smtClean="0"/>
              <a:t> </a:t>
            </a:r>
            <a:r>
              <a:rPr lang="en-US" sz="2800" dirty="0"/>
              <a:t>2. Capital employed in a business is ₹ 2, 00,000. The normal rate of </a:t>
            </a:r>
            <a:r>
              <a:rPr lang="en-US" sz="2800" dirty="0" err="1"/>
              <a:t>returnon</a:t>
            </a:r>
            <a:r>
              <a:rPr lang="en-US" sz="2800" dirty="0"/>
              <a:t> capital employed is 15%. During the year 2002 the firm earned a profit of ₹ 48, 000. Calculate good will on the basis of 3 years </a:t>
            </a:r>
            <a:r>
              <a:rPr lang="en-US" sz="2800" dirty="0" err="1"/>
              <a:t>purchaseof</a:t>
            </a:r>
            <a:r>
              <a:rPr lang="en-US" sz="2800" dirty="0"/>
              <a:t> super profit</a:t>
            </a:r>
            <a:r>
              <a:rPr lang="en-US" sz="2800" dirty="0" smtClean="0"/>
              <a:t>?</a:t>
            </a:r>
          </a:p>
          <a:p>
            <a:pPr lvl="0" algn="ctr"/>
            <a:r>
              <a:rPr lang="en-US" sz="2800" dirty="0" smtClean="0"/>
              <a:t> </a:t>
            </a:r>
            <a:r>
              <a:rPr lang="en-US" sz="2800" dirty="0" err="1"/>
              <a:t>Ans</a:t>
            </a:r>
            <a:r>
              <a:rPr lang="en-US" sz="2800" dirty="0"/>
              <a:t>: ₹ 54, 000. </a:t>
            </a:r>
            <a:endParaRPr lang="en-US" sz="2800" dirty="0" smtClean="0"/>
          </a:p>
          <a:p>
            <a:pPr lvl="0" algn="ctr"/>
            <a:endParaRPr lang="en-US" sz="2800" dirty="0" smtClean="0"/>
          </a:p>
          <a:p>
            <a:pPr lvl="0" algn="ctr"/>
            <a:r>
              <a:rPr lang="en-US" sz="2800" dirty="0" smtClean="0"/>
              <a:t>3</a:t>
            </a:r>
            <a:r>
              <a:rPr lang="en-US" sz="2800" dirty="0"/>
              <a:t>. A business has earned average profits of ₹ 1, 00,000 during the last few years. Find out the value of goodwill by </a:t>
            </a:r>
            <a:r>
              <a:rPr lang="en-US" sz="2800" dirty="0" err="1"/>
              <a:t>capitalisation</a:t>
            </a:r>
            <a:r>
              <a:rPr lang="en-US" sz="2800" dirty="0"/>
              <a:t> method, given that the </a:t>
            </a:r>
            <a:r>
              <a:rPr lang="en-US" sz="2800" dirty="0" err="1"/>
              <a:t>assetsof</a:t>
            </a:r>
            <a:r>
              <a:rPr lang="en-US" sz="2800" dirty="0"/>
              <a:t> the business are ₹ 10, 00,000 and its external liabilities are ₹ 1, 80,000. The normal rate of return is 10%? </a:t>
            </a:r>
            <a:endParaRPr lang="en-US" sz="2800" dirty="0" smtClean="0"/>
          </a:p>
          <a:p>
            <a:pPr lvl="0" algn="ctr"/>
            <a:r>
              <a:rPr lang="en-US" sz="2800" dirty="0" err="1" smtClean="0"/>
              <a:t>Ans</a:t>
            </a:r>
            <a:r>
              <a:rPr lang="en-US" sz="2800" dirty="0"/>
              <a:t>: ₹ 1, 80,000.</a:t>
            </a: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r>
            <a:br>
              <a:rPr lang="en-US" sz="2800" b="1" i="0" u="none" strike="noStrike" cap="none" dirty="0">
                <a:solidFill>
                  <a:schemeClr val="dk1"/>
                </a:solidFill>
                <a:latin typeface="Cambria"/>
                <a:ea typeface="Cambria"/>
                <a:cs typeface="Cambria"/>
                <a:sym typeface="Cambria"/>
              </a:rPr>
            </a:br>
            <a:endParaRPr sz="2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F6ED">
            <a:alpha val="73725"/>
          </a:srgbClr>
        </a:solidFill>
        <a:effectLst/>
      </p:bgPr>
    </p:bg>
    <p:spTree>
      <p:nvGrpSpPr>
        <p:cNvPr id="1" name="Shape 108"/>
        <p:cNvGrpSpPr/>
        <p:nvPr/>
      </p:nvGrpSpPr>
      <p:grpSpPr>
        <a:xfrm>
          <a:off x="0" y="0"/>
          <a:ext cx="0" cy="0"/>
          <a:chOff x="0" y="0"/>
          <a:chExt cx="0" cy="0"/>
        </a:xfrm>
      </p:grpSpPr>
      <p:sp>
        <p:nvSpPr>
          <p:cNvPr id="109" name="Google Shape;109;p3"/>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12" name="Google Shape;112;p3"/>
          <p:cNvSpPr txBox="1">
            <a:spLocks noGrp="1"/>
          </p:cNvSpPr>
          <p:nvPr>
            <p:ph type="ftr" idx="11"/>
          </p:nvPr>
        </p:nvSpPr>
        <p:spPr>
          <a:xfrm>
            <a:off x="5638800" y="9639300"/>
            <a:ext cx="6858000" cy="3972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ADMISSION OF A PARTNER/SUDHARANI/SNS ACADEMY</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13" name="Google Shape;113;p3"/>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3</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14" name="Google Shape;114;p3"/>
          <p:cNvSpPr/>
          <p:nvPr/>
        </p:nvSpPr>
        <p:spPr>
          <a:xfrm>
            <a:off x="2164702" y="-466531"/>
            <a:ext cx="13473404" cy="99103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lvl="0" algn="ctr"/>
            <a:r>
              <a:rPr lang="en-US" sz="2800" b="1" i="0" u="none" strike="noStrike" cap="none" dirty="0">
                <a:solidFill>
                  <a:schemeClr val="dk1"/>
                </a:solidFill>
                <a:latin typeface="Cambria"/>
                <a:ea typeface="Cambria"/>
                <a:cs typeface="Cambria"/>
                <a:sym typeface="Cambria"/>
              </a:rPr>
              <a:t>   </a:t>
            </a:r>
            <a:r>
              <a:rPr lang="en-US" sz="4400" dirty="0"/>
              <a:t>Meaning of Goodwill:-</a:t>
            </a:r>
            <a:r>
              <a:rPr lang="en-US" sz="2800" dirty="0">
                <a:latin typeface="+mj-lt"/>
              </a:rPr>
              <a:t>It is the reputation that helps the business to earn more profits as compared to a newly setup business. In accounting, the monetary value of such advantage is known as “goodwill”. Factors Affecting the Value of Goodwill:- The main factors affecting the value of goodwill are as follows: (a) Nature of </a:t>
            </a:r>
            <a:r>
              <a:rPr lang="en-US" sz="2800" dirty="0" smtClean="0">
                <a:latin typeface="+mj-lt"/>
              </a:rPr>
              <a:t>business</a:t>
            </a:r>
          </a:p>
          <a:p>
            <a:pPr lvl="0" algn="ctr"/>
            <a:r>
              <a:rPr lang="en-US" sz="2800" dirty="0" smtClean="0">
                <a:latin typeface="+mj-lt"/>
              </a:rPr>
              <a:t> </a:t>
            </a:r>
            <a:r>
              <a:rPr lang="en-US" sz="2800" dirty="0">
                <a:latin typeface="+mj-lt"/>
              </a:rPr>
              <a:t>(b) Location </a:t>
            </a:r>
            <a:endParaRPr lang="en-US" sz="2800" dirty="0" smtClean="0">
              <a:latin typeface="+mj-lt"/>
            </a:endParaRPr>
          </a:p>
          <a:p>
            <a:pPr lvl="0" algn="ctr"/>
            <a:r>
              <a:rPr lang="en-US" sz="2800" dirty="0" smtClean="0">
                <a:latin typeface="+mj-lt"/>
              </a:rPr>
              <a:t>(</a:t>
            </a:r>
            <a:r>
              <a:rPr lang="en-US" sz="2800" dirty="0">
                <a:latin typeface="+mj-lt"/>
              </a:rPr>
              <a:t>c) Efficiency of management. </a:t>
            </a:r>
            <a:endParaRPr lang="en-US" sz="2800" dirty="0" smtClean="0">
              <a:latin typeface="+mj-lt"/>
            </a:endParaRPr>
          </a:p>
          <a:p>
            <a:pPr lvl="0" algn="ctr"/>
            <a:r>
              <a:rPr lang="en-US" sz="2800" dirty="0" smtClean="0">
                <a:latin typeface="+mj-lt"/>
              </a:rPr>
              <a:t>(</a:t>
            </a:r>
            <a:r>
              <a:rPr lang="en-US" sz="2800" dirty="0">
                <a:latin typeface="+mj-lt"/>
              </a:rPr>
              <a:t>d) Market situation</a:t>
            </a:r>
            <a:r>
              <a:rPr lang="en-US" sz="2800" dirty="0" smtClean="0">
                <a:latin typeface="+mj-lt"/>
              </a:rPr>
              <a:t>.</a:t>
            </a:r>
          </a:p>
          <a:p>
            <a:pPr lvl="0" algn="ctr"/>
            <a:r>
              <a:rPr lang="en-US" sz="2800" dirty="0" smtClean="0">
                <a:latin typeface="+mj-lt"/>
              </a:rPr>
              <a:t> </a:t>
            </a:r>
            <a:r>
              <a:rPr lang="en-US" sz="2800" dirty="0">
                <a:latin typeface="+mj-lt"/>
              </a:rPr>
              <a:t>Need for Valuation of Goodwill In a partnership firm, goodwill needs to be valued in the following circumstances: </a:t>
            </a:r>
            <a:endParaRPr lang="en-US" sz="2800" dirty="0" smtClean="0">
              <a:latin typeface="+mj-lt"/>
            </a:endParaRPr>
          </a:p>
          <a:p>
            <a:pPr marL="514350" lvl="0" indent="-514350" algn="ctr">
              <a:buAutoNum type="arabicPeriod"/>
            </a:pPr>
            <a:r>
              <a:rPr lang="en-US" sz="2800" dirty="0" smtClean="0">
                <a:latin typeface="+mj-lt"/>
              </a:rPr>
              <a:t>Change </a:t>
            </a:r>
            <a:r>
              <a:rPr lang="en-US" sz="2800" dirty="0">
                <a:latin typeface="+mj-lt"/>
              </a:rPr>
              <a:t>in the profit sharing ratio amongst the existing partners</a:t>
            </a:r>
            <a:r>
              <a:rPr lang="en-US" sz="2800" dirty="0" smtClean="0">
                <a:latin typeface="+mj-lt"/>
              </a:rPr>
              <a:t>;</a:t>
            </a:r>
          </a:p>
          <a:p>
            <a:pPr marL="514350" lvl="0" indent="-514350" algn="ctr">
              <a:buAutoNum type="arabicPeriod"/>
            </a:pPr>
            <a:r>
              <a:rPr lang="en-US" sz="2800" dirty="0" smtClean="0">
                <a:latin typeface="+mj-lt"/>
              </a:rPr>
              <a:t> </a:t>
            </a:r>
            <a:r>
              <a:rPr lang="en-US" sz="2800" dirty="0">
                <a:latin typeface="+mj-lt"/>
              </a:rPr>
              <a:t>2. Admission of new partner; </a:t>
            </a:r>
            <a:endParaRPr lang="en-US" sz="2800" dirty="0" smtClean="0">
              <a:latin typeface="+mj-lt"/>
            </a:endParaRPr>
          </a:p>
          <a:p>
            <a:pPr marL="514350" lvl="0" indent="-514350" algn="ctr">
              <a:buAutoNum type="arabicPeriod"/>
            </a:pPr>
            <a:r>
              <a:rPr lang="en-US" sz="2800" dirty="0" smtClean="0">
                <a:latin typeface="+mj-lt"/>
              </a:rPr>
              <a:t>3</a:t>
            </a:r>
            <a:r>
              <a:rPr lang="en-US" sz="2800" dirty="0">
                <a:latin typeface="+mj-lt"/>
              </a:rPr>
              <a:t>. Amalgamation of partnership firm. </a:t>
            </a:r>
            <a:endParaRPr lang="en-US" sz="2800" dirty="0" smtClean="0">
              <a:latin typeface="+mj-lt"/>
            </a:endParaRPr>
          </a:p>
          <a:p>
            <a:pPr marL="514350" lvl="0" indent="-514350" algn="ctr">
              <a:buAutoNum type="arabicPeriod"/>
            </a:pPr>
            <a:r>
              <a:rPr lang="en-US" sz="2800" dirty="0" smtClean="0">
                <a:latin typeface="+mj-lt"/>
              </a:rPr>
              <a:t>4</a:t>
            </a:r>
            <a:r>
              <a:rPr lang="en-US" sz="2800" dirty="0">
                <a:latin typeface="+mj-lt"/>
              </a:rPr>
              <a:t>. Death of a partner and </a:t>
            </a:r>
            <a:endParaRPr lang="en-US" sz="2800" dirty="0" smtClean="0">
              <a:latin typeface="+mj-lt"/>
            </a:endParaRPr>
          </a:p>
          <a:p>
            <a:pPr marL="514350" lvl="0" indent="-514350" algn="ctr">
              <a:buAutoNum type="arabicPeriod"/>
            </a:pPr>
            <a:r>
              <a:rPr lang="en-US" sz="2800" dirty="0" smtClean="0">
                <a:latin typeface="+mj-lt"/>
              </a:rPr>
              <a:t> </a:t>
            </a:r>
            <a:r>
              <a:rPr lang="en-US" sz="2800" dirty="0">
                <a:latin typeface="+mj-lt"/>
              </a:rPr>
              <a:t>Dissolution of a firm involving sale of business as a going concern. </a:t>
            </a:r>
            <a:endParaRPr lang="en-US" sz="2800" dirty="0" smtClean="0">
              <a:latin typeface="+mj-lt"/>
            </a:endParaRPr>
          </a:p>
          <a:p>
            <a:pPr marL="514350" lvl="0" indent="-514350" algn="ctr">
              <a:buAutoNum type="arabicPeriod"/>
            </a:pPr>
            <a:r>
              <a:rPr lang="en-US" sz="2800" dirty="0" smtClean="0">
                <a:latin typeface="+mj-lt"/>
              </a:rPr>
              <a:t>6</a:t>
            </a:r>
            <a:r>
              <a:rPr lang="en-US" sz="2800" dirty="0">
                <a:latin typeface="+mj-lt"/>
              </a:rPr>
              <a:t>. Retirement of a partner; </a:t>
            </a:r>
            <a:r>
              <a:rPr lang="en-US" sz="2800" b="1" dirty="0">
                <a:solidFill>
                  <a:schemeClr val="dk1"/>
                </a:solidFill>
                <a:latin typeface="+mj-lt"/>
                <a:ea typeface="Cambria"/>
                <a:cs typeface="Cambria"/>
                <a:sym typeface="Cambria"/>
              </a:rPr>
              <a:t/>
            </a:r>
            <a:br>
              <a:rPr lang="en-US" sz="2800" b="1" dirty="0">
                <a:solidFill>
                  <a:schemeClr val="dk1"/>
                </a:solidFill>
                <a:latin typeface="+mj-lt"/>
                <a:ea typeface="Cambria"/>
                <a:cs typeface="Cambria"/>
                <a:sym typeface="Cambria"/>
              </a:rPr>
            </a:br>
            <a:endParaRPr sz="2800" b="1" i="0" u="none" strike="noStrike" cap="none" dirty="0">
              <a:solidFill>
                <a:schemeClr val="dk1"/>
              </a:solidFill>
              <a:latin typeface="+mj-lt"/>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18"/>
        <p:cNvGrpSpPr/>
        <p:nvPr/>
      </p:nvGrpSpPr>
      <p:grpSpPr>
        <a:xfrm>
          <a:off x="0" y="0"/>
          <a:ext cx="0" cy="0"/>
          <a:chOff x="0" y="0"/>
          <a:chExt cx="0" cy="0"/>
        </a:xfrm>
      </p:grpSpPr>
      <p:sp>
        <p:nvSpPr>
          <p:cNvPr id="119" name="Google Shape;119;p4"/>
          <p:cNvSpPr/>
          <p:nvPr/>
        </p:nvSpPr>
        <p:spPr>
          <a:xfrm>
            <a:off x="7284019" y="9251434"/>
            <a:ext cx="110039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22" name="Google Shape;122;p4"/>
          <p:cNvSpPr txBox="1">
            <a:spLocks noGrp="1"/>
          </p:cNvSpPr>
          <p:nvPr>
            <p:ph type="ftr" idx="11"/>
          </p:nvPr>
        </p:nvSpPr>
        <p:spPr>
          <a:xfrm>
            <a:off x="5486400" y="9639300"/>
            <a:ext cx="7620000" cy="3210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ADMISSION OF A PARTNER/SUDHARANI/SNS ACADEMY</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23" name="Google Shape;123;p4"/>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4</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24" name="Google Shape;124;p4"/>
          <p:cNvSpPr/>
          <p:nvPr/>
        </p:nvSpPr>
        <p:spPr>
          <a:xfrm>
            <a:off x="3209731" y="951722"/>
            <a:ext cx="12444399" cy="557071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lvl="0" algn="ctr"/>
            <a:r>
              <a:rPr lang="en-US" sz="2800" b="1" i="0" u="none" strike="noStrike" cap="none" dirty="0">
                <a:solidFill>
                  <a:schemeClr val="dk1"/>
                </a:solidFill>
                <a:latin typeface="Cambria"/>
                <a:ea typeface="Cambria"/>
                <a:cs typeface="Cambria"/>
                <a:sym typeface="Cambria"/>
              </a:rPr>
              <a:t>    </a:t>
            </a:r>
            <a:r>
              <a:rPr lang="en-US" sz="2400" dirty="0"/>
              <a:t>Methods of Valuation of Goodwill:- 1.Average Profits Method:- (a) Simple Average:- Stepwise procedure to calculate Goodwill under this method: Step 1: Work out profits or losses given for each of the past year after taking into account abnormalities, if any. Step 2: Calculate average by dividing the total profit of all the years by the number of years Step 3: Goodwill= Average Profit x Number of year's purchase. (b) Weighted Average Profit:- Under this method, earlier years are less important than the recent yea₹ Thus, each year's profit is multiplied by its respective number (weight) in chronological order. The latest year will be given the highest weight and the earliest year will be given lowest weight. Each profit figure </a:t>
            </a:r>
            <a:r>
              <a:rPr lang="en-US" sz="2400" dirty="0" err="1"/>
              <a:t>willbe</a:t>
            </a:r>
            <a:r>
              <a:rPr lang="en-US" sz="2400" dirty="0"/>
              <a:t> multiplied by its weight and then the total of these products will be calculated. This total will be divided by the total of weights. Then, Goodwill = Weighted Average Profit x Number of years' purchase</a:t>
            </a:r>
            <a:r>
              <a:rPr lang="en-US" sz="2400" dirty="0" smtClean="0"/>
              <a:t>.. </a:t>
            </a:r>
            <a:r>
              <a:rPr lang="en-US" sz="2400" b="1" i="0" u="none" strike="noStrike" cap="none" dirty="0">
                <a:solidFill>
                  <a:schemeClr val="dk1"/>
                </a:solidFill>
                <a:latin typeface="Cambria"/>
                <a:ea typeface="Cambria"/>
                <a:cs typeface="Cambria"/>
                <a:sym typeface="Cambria"/>
              </a:rPr>
              <a:t/>
            </a:r>
            <a:br>
              <a:rPr lang="en-US" sz="2400" b="1" i="0" u="none" strike="noStrike" cap="none" dirty="0">
                <a:solidFill>
                  <a:schemeClr val="dk1"/>
                </a:solidFill>
                <a:latin typeface="Cambria"/>
                <a:ea typeface="Cambria"/>
                <a:cs typeface="Cambria"/>
                <a:sym typeface="Cambria"/>
              </a:rPr>
            </a:br>
            <a:endParaRPr sz="24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6F6ED">
            <a:alpha val="46666"/>
          </a:srgbClr>
        </a:solidFill>
        <a:effectLst/>
      </p:bgPr>
    </p:bg>
    <p:spTree>
      <p:nvGrpSpPr>
        <p:cNvPr id="1" name="Shape 128"/>
        <p:cNvGrpSpPr/>
        <p:nvPr/>
      </p:nvGrpSpPr>
      <p:grpSpPr>
        <a:xfrm>
          <a:off x="0" y="0"/>
          <a:ext cx="0" cy="0"/>
          <a:chOff x="0" y="0"/>
          <a:chExt cx="0" cy="0"/>
        </a:xfrm>
      </p:grpSpPr>
      <p:sp>
        <p:nvSpPr>
          <p:cNvPr id="129" name="Google Shape;129;p5"/>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32" name="Google Shape;132;p5"/>
          <p:cNvSpPr txBox="1">
            <a:spLocks noGrp="1"/>
          </p:cNvSpPr>
          <p:nvPr>
            <p:ph type="ftr" idx="11"/>
          </p:nvPr>
        </p:nvSpPr>
        <p:spPr>
          <a:xfrm>
            <a:off x="6324600" y="9258300"/>
            <a:ext cx="6096000" cy="702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smtClean="0">
                <a:solidFill>
                  <a:schemeClr val="dk1"/>
                </a:solidFill>
                <a:latin typeface="Cambria"/>
                <a:ea typeface="Cambria"/>
                <a:cs typeface="Cambria"/>
                <a:sym typeface="Cambria"/>
              </a:rPr>
              <a:t>ADMISSION OF A PARTNER/SUDHARANI/SNS ACADEMY</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33" name="Google Shape;133;p5"/>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5</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34" name="Google Shape;134;p5"/>
          <p:cNvSpPr/>
          <p:nvPr/>
        </p:nvSpPr>
        <p:spPr>
          <a:xfrm>
            <a:off x="3810000" y="3086100"/>
            <a:ext cx="11844130" cy="529371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lvl="0" algn="ctr"/>
            <a:r>
              <a:rPr lang="en-US" sz="3200" dirty="0"/>
              <a:t>1 Super profit can be calculated:- (a) Average profit-Normal profit (b) Net profit – Average profit (c) Capital Employed –Net Profit (d) Net Profit – Capital Employed [a] 2. Which step is not involved in valuing the goodwill according to Super Profit Method: (a) Ascertain Average profit (b) Multiply Super Profit with Number of years purchased (c) Ascertain Normal Profit (d) Ascertain Super Profit </a:t>
            </a: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38"/>
        <p:cNvGrpSpPr/>
        <p:nvPr/>
      </p:nvGrpSpPr>
      <p:grpSpPr>
        <a:xfrm>
          <a:off x="0" y="0"/>
          <a:ext cx="0" cy="0"/>
          <a:chOff x="0" y="0"/>
          <a:chExt cx="0" cy="0"/>
        </a:xfrm>
      </p:grpSpPr>
      <p:sp>
        <p:nvSpPr>
          <p:cNvPr id="139" name="Google Shape;139;p6"/>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42" name="Google Shape;142;p6"/>
          <p:cNvSpPr txBox="1">
            <a:spLocks noGrp="1"/>
          </p:cNvSpPr>
          <p:nvPr>
            <p:ph type="ftr" idx="11"/>
          </p:nvPr>
        </p:nvSpPr>
        <p:spPr>
          <a:xfrm>
            <a:off x="5334000" y="9639300"/>
            <a:ext cx="6172200" cy="3972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ADMISSION OF A PARTNER/SUDHARANI/SNS ACADEMY</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43" name="Google Shape;143;p6"/>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6</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44" name="Google Shape;144;p6"/>
          <p:cNvSpPr/>
          <p:nvPr/>
        </p:nvSpPr>
        <p:spPr>
          <a:xfrm>
            <a:off x="3810000" y="3086100"/>
            <a:ext cx="11844130" cy="535527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lvl="0" algn="ctr"/>
            <a:r>
              <a:rPr lang="en-US" sz="2800" b="1" i="0" u="none" strike="noStrike" cap="none" dirty="0">
                <a:solidFill>
                  <a:schemeClr val="dk1"/>
                </a:solidFill>
                <a:latin typeface="Cambria"/>
                <a:ea typeface="Cambria"/>
                <a:cs typeface="Cambria"/>
                <a:sym typeface="Cambria"/>
              </a:rPr>
              <a:t> </a:t>
            </a:r>
            <a:r>
              <a:rPr lang="en-US" sz="2800" dirty="0"/>
              <a:t>2. Super Profit Method:- Stepwise procedure to calculate Goodwill under this method: Calculate the average profit, Calculate the normal profit on the capital employed on the basis of the normal rate of return, Formula , Normal Profit = Capital Employed x NRR /100 Calculate the super profits by deducting normal profit from the average profits, Formula, </a:t>
            </a:r>
            <a:r>
              <a:rPr lang="en-US" sz="2800" dirty="0" err="1"/>
              <a:t>SuperProfit</a:t>
            </a:r>
            <a:r>
              <a:rPr lang="en-US" sz="2800" dirty="0"/>
              <a:t> = Average Profit - Normal Profit Then, Goodwill = Super profits x Number of years 'purchase</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7</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2556588" y="578498"/>
            <a:ext cx="13097542" cy="667871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lvl="0" algn="ctr"/>
            <a:r>
              <a:rPr lang="en-US" sz="2800" b="1" i="0" u="none" strike="noStrike" cap="none" dirty="0">
                <a:solidFill>
                  <a:schemeClr val="dk1"/>
                </a:solidFill>
                <a:latin typeface="Cambria"/>
                <a:ea typeface="Cambria"/>
                <a:cs typeface="Cambria"/>
                <a:sym typeface="Cambria"/>
              </a:rPr>
              <a:t>   </a:t>
            </a:r>
            <a:r>
              <a:rPr lang="en-US" sz="2400" dirty="0"/>
              <a:t>3. </a:t>
            </a:r>
            <a:r>
              <a:rPr lang="en-US" sz="2400" dirty="0" err="1"/>
              <a:t>Capitalisation</a:t>
            </a:r>
            <a:r>
              <a:rPr lang="en-US" sz="2400" dirty="0"/>
              <a:t> Method:- Under this method the goodwill can be calculated in two ways: (a) by Capitalizing the Average Profits, or (b) by Capitalizing the Super Profits. (a) </a:t>
            </a:r>
            <a:r>
              <a:rPr lang="en-US" sz="2400" dirty="0" err="1"/>
              <a:t>Capitalisation</a:t>
            </a:r>
            <a:r>
              <a:rPr lang="en-US" sz="2400" dirty="0"/>
              <a:t> of Average Profits: This involves the following steps: (i) As certain the Average Profits based on the past few years' performance. </a:t>
            </a:r>
            <a:r>
              <a:rPr lang="en-US" sz="2400" dirty="0" smtClean="0"/>
              <a:t> </a:t>
            </a:r>
            <a:r>
              <a:rPr lang="en-US" sz="2400" dirty="0"/>
              <a:t>(ii) Capitalize the Average Profits on the basis of the Normal Rate of Return to ascertain the </a:t>
            </a:r>
            <a:r>
              <a:rPr lang="en-US" sz="2400" dirty="0" err="1"/>
              <a:t>capitalised</a:t>
            </a:r>
            <a:r>
              <a:rPr lang="en-US" sz="2400" dirty="0"/>
              <a:t> value of Average Profits as follows: Average Profits x 100/Normal Rate of Return As certain the actual capital employed (net assets) by deducting outside liabilities from </a:t>
            </a:r>
            <a:r>
              <a:rPr lang="en-US" sz="2400" dirty="0" err="1"/>
              <a:t>thetotal</a:t>
            </a:r>
            <a:r>
              <a:rPr lang="en-US" sz="2400" dirty="0"/>
              <a:t> assets (excluding goodwill). Capital Employed/Net Assets = Total Assets (excluding Goodwill) – Outside Liabilities Compute the Value of Goodwill by deducting Net Assets from the </a:t>
            </a:r>
            <a:r>
              <a:rPr lang="en-US" sz="2400" dirty="0" err="1"/>
              <a:t>Capitalised</a:t>
            </a:r>
            <a:r>
              <a:rPr lang="en-US" sz="2400" dirty="0"/>
              <a:t> Value of Average Profits, i.e.(ii)–(iii). </a:t>
            </a:r>
            <a:endParaRPr lang="en-US" sz="2400" b="1" dirty="0">
              <a:solidFill>
                <a:schemeClr val="dk1"/>
              </a:solidFill>
              <a:latin typeface="Cambria"/>
              <a:ea typeface="Cambria"/>
              <a:cs typeface="Cambria"/>
              <a:sym typeface="Cambria"/>
            </a:endParaRPr>
          </a:p>
          <a:p>
            <a:pPr lvl="0" algn="ctr"/>
            <a:endParaRPr lang="en-US" sz="2400" b="1" dirty="0">
              <a:solidFill>
                <a:schemeClr val="dk1"/>
              </a:solidFill>
              <a:latin typeface="Cambria"/>
              <a:ea typeface="Cambria"/>
              <a:cs typeface="Cambria"/>
              <a:sym typeface="Cambria"/>
            </a:endParaRPr>
          </a:p>
          <a:p>
            <a:pPr lvl="0" algn="ctr"/>
            <a:endParaRPr lang="en-US" sz="2400" b="1" dirty="0">
              <a:solidFill>
                <a:schemeClr val="dk1"/>
              </a:solidFill>
              <a:latin typeface="Cambria"/>
              <a:ea typeface="Cambria"/>
              <a:cs typeface="Cambria"/>
              <a:sym typeface="Cambria"/>
            </a:endParaRPr>
          </a:p>
          <a:p>
            <a:pPr marL="0" marR="0" lvl="0" indent="0" algn="ctr" rtl="0">
              <a:spcBef>
                <a:spcPts val="0"/>
              </a:spcBef>
              <a:spcAft>
                <a:spcPts val="0"/>
              </a:spcAft>
              <a:buNone/>
            </a:pPr>
            <a:endParaRPr sz="24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4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400" b="1" i="0" u="none" strike="noStrike" cap="none" dirty="0">
                <a:solidFill>
                  <a:schemeClr val="dk1"/>
                </a:solidFill>
                <a:latin typeface="Cambria"/>
                <a:ea typeface="Cambria"/>
                <a:cs typeface="Cambria"/>
                <a:sym typeface="Cambria"/>
              </a:rPr>
              <a:t/>
            </a:r>
            <a:br>
              <a:rPr lang="en-US" sz="2400" b="1" i="0" u="none" strike="noStrike" cap="none" dirty="0">
                <a:solidFill>
                  <a:schemeClr val="dk1"/>
                </a:solidFill>
                <a:latin typeface="Cambria"/>
                <a:ea typeface="Cambria"/>
                <a:cs typeface="Cambria"/>
                <a:sym typeface="Cambria"/>
              </a:rPr>
            </a:br>
            <a:endParaRPr sz="24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58"/>
        <p:cNvGrpSpPr/>
        <p:nvPr/>
      </p:nvGrpSpPr>
      <p:grpSpPr>
        <a:xfrm>
          <a:off x="0" y="0"/>
          <a:ext cx="0" cy="0"/>
          <a:chOff x="0" y="0"/>
          <a:chExt cx="0" cy="0"/>
        </a:xfrm>
      </p:grpSpPr>
      <p:sp>
        <p:nvSpPr>
          <p:cNvPr id="159" name="Google Shape;159;p8"/>
          <p:cNvSpPr/>
          <p:nvPr/>
        </p:nvSpPr>
        <p:spPr>
          <a:xfrm>
            <a:off x="0" y="9258300"/>
            <a:ext cx="1828800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8"/>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8"/>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62" name="Google Shape;162;p8"/>
          <p:cNvSpPr txBox="1">
            <a:spLocks noGrp="1"/>
          </p:cNvSpPr>
          <p:nvPr>
            <p:ph type="ftr" idx="11"/>
          </p:nvPr>
        </p:nvSpPr>
        <p:spPr>
          <a:xfrm>
            <a:off x="6324600" y="9639300"/>
            <a:ext cx="6248400" cy="3972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ADMISSION OF A PARTNER/SUDHARANI/SNS ACADEMY</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63" name="Google Shape;163;p8"/>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8</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64" name="Google Shape;164;p8"/>
          <p:cNvSpPr/>
          <p:nvPr/>
        </p:nvSpPr>
        <p:spPr>
          <a:xfrm>
            <a:off x="3810000" y="3086100"/>
            <a:ext cx="11844130" cy="301617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lvl="0" algn="ct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3582955" y="951723"/>
            <a:ext cx="11383347" cy="3416320"/>
          </a:xfrm>
          <a:prstGeom prst="rect">
            <a:avLst/>
          </a:prstGeom>
        </p:spPr>
        <p:txBody>
          <a:bodyPr wrap="square">
            <a:spAutoFit/>
          </a:bodyPr>
          <a:lstStyle/>
          <a:p>
            <a:pPr lvl="0" algn="ctr"/>
            <a:r>
              <a:rPr lang="en-US" sz="2400" b="1" dirty="0">
                <a:latin typeface="Arial" pitchFamily="34" charset="0"/>
                <a:cs typeface="Arial" pitchFamily="34" charset="0"/>
              </a:rPr>
              <a:t>b) </a:t>
            </a:r>
            <a:r>
              <a:rPr lang="en-US" sz="2400" b="1" dirty="0" err="1">
                <a:latin typeface="Arial" pitchFamily="34" charset="0"/>
                <a:cs typeface="Arial" pitchFamily="34" charset="0"/>
              </a:rPr>
              <a:t>Capitalisation</a:t>
            </a:r>
            <a:r>
              <a:rPr lang="en-US" sz="2400" b="1" dirty="0">
                <a:latin typeface="Arial" pitchFamily="34" charset="0"/>
                <a:cs typeface="Arial" pitchFamily="34" charset="0"/>
              </a:rPr>
              <a:t> of Super Profits: It involves the following steps. (i) Calculate capital employed of the firm, which is equal to total assets minus outside liabilities. (ii) Calculate normal profit = Capital Employed x Normal Rate of Return/100 Calculate average profit for past years, as specified. (iv) Super profits = average profits/Actual profit - normal profits (v) Goodwill = Super Profits x 100/ Normal Rate of Return Note:- In other words, goodwill is the </a:t>
            </a:r>
            <a:r>
              <a:rPr lang="en-US" sz="2400" b="1" dirty="0" err="1">
                <a:latin typeface="Arial" pitchFamily="34" charset="0"/>
                <a:cs typeface="Arial" pitchFamily="34" charset="0"/>
              </a:rPr>
              <a:t>capitalised</a:t>
            </a:r>
            <a:r>
              <a:rPr lang="en-US" sz="2400" b="1" dirty="0">
                <a:latin typeface="Arial" pitchFamily="34" charset="0"/>
                <a:cs typeface="Arial" pitchFamily="34" charset="0"/>
              </a:rPr>
              <a:t> value of super profits. The amount of goodwill worked out by this method will be exactly the same as calculated by </a:t>
            </a:r>
            <a:r>
              <a:rPr lang="en-US" sz="2400" b="1" dirty="0" err="1">
                <a:latin typeface="Arial" pitchFamily="34" charset="0"/>
                <a:cs typeface="Arial" pitchFamily="34" charset="0"/>
              </a:rPr>
              <a:t>capitalising</a:t>
            </a:r>
            <a:r>
              <a:rPr lang="en-US" sz="2400" b="1" dirty="0">
                <a:latin typeface="Arial" pitchFamily="34" charset="0"/>
                <a:cs typeface="Arial" pitchFamily="34" charset="0"/>
              </a:rPr>
              <a:t> the average profits. </a:t>
            </a:r>
            <a:endParaRPr lang="en-US" sz="2400" b="1" dirty="0">
              <a:solidFill>
                <a:schemeClr val="dk1"/>
              </a:solidFill>
              <a:latin typeface="Arial" pitchFamily="34" charset="0"/>
              <a:ea typeface="Cambria"/>
              <a:cs typeface="Arial" pitchFamily="34" charset="0"/>
              <a:sym typeface="Cambr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68"/>
        <p:cNvGrpSpPr/>
        <p:nvPr/>
      </p:nvGrpSpPr>
      <p:grpSpPr>
        <a:xfrm>
          <a:off x="0" y="0"/>
          <a:ext cx="0" cy="0"/>
          <a:chOff x="0" y="0"/>
          <a:chExt cx="0" cy="0"/>
        </a:xfrm>
      </p:grpSpPr>
      <p:sp>
        <p:nvSpPr>
          <p:cNvPr id="169" name="Google Shape;169;p9"/>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9"/>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72" name="Google Shape;172;p9"/>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ADMISSION OF A PARTNER/SUDHARANI/SNS ACADEMY</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73" name="Google Shape;173;p9"/>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9</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74" name="Google Shape;174;p9"/>
          <p:cNvSpPr/>
          <p:nvPr/>
        </p:nvSpPr>
        <p:spPr>
          <a:xfrm>
            <a:off x="3810000" y="3086100"/>
            <a:ext cx="11844130" cy="557071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457200" lvl="0" indent="-457200" algn="ctr">
              <a:buAutoNum type="arabicPeriod"/>
            </a:pPr>
            <a:r>
              <a:rPr lang="en-US" sz="2400" dirty="0" smtClean="0"/>
              <a:t>Which </a:t>
            </a:r>
            <a:r>
              <a:rPr lang="en-US" sz="2400" dirty="0"/>
              <a:t>of the following items are added to previous year’s profits for finding normal profits for valuation of goodwill? (a) Loss on sale of fixed assets (b) Loss due to fire, earthquake </a:t>
            </a:r>
            <a:r>
              <a:rPr lang="en-US" sz="2400" dirty="0" err="1"/>
              <a:t>etc</a:t>
            </a:r>
            <a:r>
              <a:rPr lang="en-US" sz="2400" dirty="0"/>
              <a:t> (c) Undervaluation of closing stock (d) All of the above </a:t>
            </a:r>
          </a:p>
          <a:p>
            <a:pPr marL="457200" lvl="0" indent="-457200" algn="ctr">
              <a:buAutoNum type="arabicPeriod"/>
            </a:pPr>
            <a:r>
              <a:rPr lang="en-US" sz="2400" smtClean="0"/>
              <a:t>The </a:t>
            </a:r>
            <a:r>
              <a:rPr lang="en-US" sz="2400" dirty="0"/>
              <a:t>profits earned by a business over the last 5 years are as follows ₹ 12,000; ₹ 13,000; ₹ 14,000: ₹ 18,000 and ₹ 2,000 (loss). Based on 2 years purchase of the last 5 years profits, value of Goodwill will be : (a) ₹ 23,600 (b) ₹ 22,000 (c) ₹ 1,10,000 (d) ₹ 1,18,000 [d] 13. Following are the methods of calculating goodwill except: (a) Super Profit method (b) Average Profit method (c) Weighted Average Profit method (d) Capital Profit method </a:t>
            </a:r>
            <a:endParaRPr sz="24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400" b="1" i="0" u="none" strike="noStrike" cap="none" dirty="0">
                <a:solidFill>
                  <a:schemeClr val="dk1"/>
                </a:solidFill>
                <a:latin typeface="Cambria"/>
                <a:ea typeface="Cambria"/>
                <a:cs typeface="Cambria"/>
                <a:sym typeface="Cambria"/>
              </a:rPr>
              <a:t/>
            </a:r>
            <a:br>
              <a:rPr lang="en-US" sz="2400" b="1" i="0" u="none" strike="noStrike" cap="none" dirty="0">
                <a:solidFill>
                  <a:schemeClr val="dk1"/>
                </a:solidFill>
                <a:latin typeface="Cambria"/>
                <a:ea typeface="Cambria"/>
                <a:cs typeface="Cambria"/>
                <a:sym typeface="Cambria"/>
              </a:rPr>
            </a:br>
            <a:endParaRPr sz="2400" b="0" i="0" u="none" strike="noStrike" cap="none"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169</Words>
  <Application>Microsoft Office PowerPoint</Application>
  <PresentationFormat>Custom</PresentationFormat>
  <Paragraphs>90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sns</cp:lastModifiedBy>
  <cp:revision>5</cp:revision>
  <dcterms:created xsi:type="dcterms:W3CDTF">2006-08-16T00:00:00Z</dcterms:created>
  <dcterms:modified xsi:type="dcterms:W3CDTF">2023-03-29T08:03:09Z</dcterms:modified>
</cp:coreProperties>
</file>